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59" r:id="rId6"/>
    <p:sldId id="257" r:id="rId7"/>
    <p:sldId id="274" r:id="rId8"/>
    <p:sldId id="261" r:id="rId9"/>
    <p:sldId id="275" r:id="rId10"/>
    <p:sldId id="290" r:id="rId11"/>
    <p:sldId id="258" r:id="rId12"/>
    <p:sldId id="323" r:id="rId13"/>
    <p:sldId id="324" r:id="rId14"/>
    <p:sldId id="325" r:id="rId15"/>
    <p:sldId id="326" r:id="rId16"/>
    <p:sldId id="266" r:id="rId17"/>
    <p:sldId id="267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B"/>
    <a:srgbClr val="AB0520"/>
    <a:srgbClr val="786A68"/>
    <a:srgbClr val="6F868D"/>
    <a:srgbClr val="333333"/>
    <a:srgbClr val="C8D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7" autoAdjust="0"/>
    <p:restoredTop sz="94694" autoAdjust="0"/>
  </p:normalViewPr>
  <p:slideViewPr>
    <p:cSldViewPr snapToGrid="0" snapToObjects="1">
      <p:cViewPr varScale="1">
        <p:scale>
          <a:sx n="60" d="100"/>
          <a:sy n="60" d="100"/>
        </p:scale>
        <p:origin x="255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e, Michelle A - (macoe)" userId="267cf815-f901-4f3d-846e-a66987aecd5d" providerId="ADAL" clId="{B315B195-7954-4FA4-AFE9-1C1D17651443}"/>
    <pc:docChg chg="modSld">
      <pc:chgData name="Coe, Michelle A - (macoe)" userId="267cf815-f901-4f3d-846e-a66987aecd5d" providerId="ADAL" clId="{B315B195-7954-4FA4-AFE9-1C1D17651443}" dt="2025-04-17T16:59:56.050" v="22" actId="20577"/>
      <pc:docMkLst>
        <pc:docMk/>
      </pc:docMkLst>
      <pc:sldChg chg="modSp mod">
        <pc:chgData name="Coe, Michelle A - (macoe)" userId="267cf815-f901-4f3d-846e-a66987aecd5d" providerId="ADAL" clId="{B315B195-7954-4FA4-AFE9-1C1D17651443}" dt="2025-04-17T16:59:36.262" v="21" actId="20577"/>
        <pc:sldMkLst>
          <pc:docMk/>
          <pc:sldMk cId="2302907998" sldId="274"/>
        </pc:sldMkLst>
        <pc:spChg chg="mod">
          <ac:chgData name="Coe, Michelle A - (macoe)" userId="267cf815-f901-4f3d-846e-a66987aecd5d" providerId="ADAL" clId="{B315B195-7954-4FA4-AFE9-1C1D17651443}" dt="2025-04-17T16:59:36.262" v="21" actId="20577"/>
          <ac:spMkLst>
            <pc:docMk/>
            <pc:sldMk cId="2302907998" sldId="274"/>
            <ac:spMk id="16" creationId="{850DF2C5-327A-9ACD-4898-D6419BEB8A62}"/>
          </ac:spMkLst>
        </pc:spChg>
      </pc:sldChg>
      <pc:sldChg chg="modSp mod">
        <pc:chgData name="Coe, Michelle A - (macoe)" userId="267cf815-f901-4f3d-846e-a66987aecd5d" providerId="ADAL" clId="{B315B195-7954-4FA4-AFE9-1C1D17651443}" dt="2025-04-17T16:59:56.050" v="22" actId="20577"/>
        <pc:sldMkLst>
          <pc:docMk/>
          <pc:sldMk cId="1356674983" sldId="275"/>
        </pc:sldMkLst>
        <pc:spChg chg="mod">
          <ac:chgData name="Coe, Michelle A - (macoe)" userId="267cf815-f901-4f3d-846e-a66987aecd5d" providerId="ADAL" clId="{B315B195-7954-4FA4-AFE9-1C1D17651443}" dt="2025-04-17T16:59:56.050" v="22" actId="20577"/>
          <ac:spMkLst>
            <pc:docMk/>
            <pc:sldMk cId="1356674983" sldId="275"/>
            <ac:spMk id="13" creationId="{B23816C4-D359-D1A5-5940-D161515AE91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mailarizona-my.sharepoint.com/personal/jvgarnett_arizona_edu/Documents/8%20and%2010%20Degree%20PSI%20Wood%20Comparis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emailarizona-my.sharepoint.com/personal/jvgarnett_arizona_edu/Documents/8%20and%2010%20Degree%20PSI%20Wood%20Comparison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emailarizona-my.sharepoint.com/personal/jvgarnett_arizona_edu/Documents/8%20and%2010%20Degree%20PSI%20Wood%20Comparison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emailarizona-my.sharepoint.com/personal/jvgarnett_arizona_edu/Documents/8%20and%2010%20Degree%20PSI%20Wood%20Comparison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emailarizona-my.sharepoint.com/personal/jvgarnett_arizona_edu/Documents/8%20and%2010%20Degree%20PSI%20Wood%20Comparison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emailarizona-my.sharepoint.com/personal/jvgarnett_arizona_edu/Documents/8%20and%2010%20Degree%20PSI%20Wood%20Comparison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Forces</a:t>
            </a:r>
            <a:r>
              <a:rPr lang="en-US" sz="2000" baseline="0" dirty="0"/>
              <a:t> in X Direction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8 Degree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Comparisons!$A$6:$A$17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Comparisons!$D$7:$D$18</c:f>
              <c:numCache>
                <c:formatCode>General</c:formatCode>
                <c:ptCount val="12"/>
                <c:pt idx="0">
                  <c:v>-4.0500000000000001E-2</c:v>
                </c:pt>
                <c:pt idx="1">
                  <c:v>-3.2500000000000001E-2</c:v>
                </c:pt>
                <c:pt idx="2">
                  <c:v>-3.3500000000000002E-2</c:v>
                </c:pt>
                <c:pt idx="3">
                  <c:v>-2.8899999999999999E-2</c:v>
                </c:pt>
                <c:pt idx="4">
                  <c:v>-4.9799999999999997E-2</c:v>
                </c:pt>
                <c:pt idx="5">
                  <c:v>-4.07E-2</c:v>
                </c:pt>
                <c:pt idx="6">
                  <c:v>-5.1499999999999997E-2</c:v>
                </c:pt>
                <c:pt idx="7">
                  <c:v>-4.99E-2</c:v>
                </c:pt>
                <c:pt idx="8">
                  <c:v>-7.2400000000000006E-2</c:v>
                </c:pt>
                <c:pt idx="9">
                  <c:v>-6.7799999999999999E-2</c:v>
                </c:pt>
                <c:pt idx="10">
                  <c:v>-5.9299999999999999E-2</c:v>
                </c:pt>
                <c:pt idx="11">
                  <c:v>-4.3299999999999998E-2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585-564D-86D5-A801A5D02020}"/>
            </c:ext>
          </c:extLst>
        </c:ser>
        <c:ser>
          <c:idx val="1"/>
          <c:order val="1"/>
          <c:tx>
            <c:v>10 Degree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Comparisons!$A$6:$A$17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Comparisons!$E$7:$E$18</c:f>
              <c:numCache>
                <c:formatCode>General</c:formatCode>
                <c:ptCount val="12"/>
                <c:pt idx="0">
                  <c:v>-3.4099999999999998E-2</c:v>
                </c:pt>
                <c:pt idx="1">
                  <c:v>-5.7599999999999998E-2</c:v>
                </c:pt>
                <c:pt idx="2">
                  <c:v>-5.7000000000000002E-2</c:v>
                </c:pt>
                <c:pt idx="3">
                  <c:v>-7.9200000000000007E-2</c:v>
                </c:pt>
                <c:pt idx="4">
                  <c:v>-7.4899999999999994E-2</c:v>
                </c:pt>
                <c:pt idx="5">
                  <c:v>-6.4899999999999999E-2</c:v>
                </c:pt>
                <c:pt idx="6">
                  <c:v>-7.7799999999999994E-2</c:v>
                </c:pt>
                <c:pt idx="7">
                  <c:v>-8.3900000000000002E-2</c:v>
                </c:pt>
                <c:pt idx="8">
                  <c:v>-7.3899999999999993E-2</c:v>
                </c:pt>
                <c:pt idx="9">
                  <c:v>-7.5300000000000006E-2</c:v>
                </c:pt>
                <c:pt idx="10">
                  <c:v>-6.1100000000000002E-2</c:v>
                </c:pt>
                <c:pt idx="11">
                  <c:v>-5.11E-2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585-564D-86D5-A801A5D02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0310816"/>
        <c:axId val="1180294256"/>
      </c:scatterChart>
      <c:valAx>
        <c:axId val="1180310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PSI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294256"/>
        <c:crosses val="autoZero"/>
        <c:crossBetween val="midCat"/>
      </c:valAx>
      <c:valAx>
        <c:axId val="1180294256"/>
        <c:scaling>
          <c:orientation val="minMax"/>
          <c:max val="0.2"/>
          <c:min val="-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Newton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3108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Forces in Y Direction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8 Degree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Comparisons!$A$6:$A$17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Comparisons!$H$7:$H$18</c:f>
              <c:numCache>
                <c:formatCode>General</c:formatCode>
                <c:ptCount val="12"/>
                <c:pt idx="0">
                  <c:v>0.17199999999999999</c:v>
                </c:pt>
                <c:pt idx="1">
                  <c:v>0.1608</c:v>
                </c:pt>
                <c:pt idx="2">
                  <c:v>0.16569999999999999</c:v>
                </c:pt>
                <c:pt idx="3">
                  <c:v>0.1724</c:v>
                </c:pt>
                <c:pt idx="4">
                  <c:v>0.15670000000000001</c:v>
                </c:pt>
                <c:pt idx="5">
                  <c:v>0.15540000000000001</c:v>
                </c:pt>
                <c:pt idx="6">
                  <c:v>0.17119999999999999</c:v>
                </c:pt>
                <c:pt idx="7">
                  <c:v>0.1794</c:v>
                </c:pt>
                <c:pt idx="8">
                  <c:v>0.18940000000000001</c:v>
                </c:pt>
                <c:pt idx="9">
                  <c:v>0.18729999999999999</c:v>
                </c:pt>
                <c:pt idx="10">
                  <c:v>0.18390000000000001</c:v>
                </c:pt>
                <c:pt idx="11">
                  <c:v>0.22409999999999999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BBB-864D-9551-D6473E0302AD}"/>
            </c:ext>
          </c:extLst>
        </c:ser>
        <c:ser>
          <c:idx val="1"/>
          <c:order val="1"/>
          <c:tx>
            <c:v>10 Degree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Comparisons!$A$6:$A$17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Comparisons!$I$7:$I$18</c:f>
              <c:numCache>
                <c:formatCode>General</c:formatCode>
                <c:ptCount val="12"/>
                <c:pt idx="0">
                  <c:v>0.18709999999999999</c:v>
                </c:pt>
                <c:pt idx="1">
                  <c:v>0.184</c:v>
                </c:pt>
                <c:pt idx="2">
                  <c:v>0.19370000000000001</c:v>
                </c:pt>
                <c:pt idx="3">
                  <c:v>0.18509999999999999</c:v>
                </c:pt>
                <c:pt idx="4">
                  <c:v>0.184</c:v>
                </c:pt>
                <c:pt idx="5">
                  <c:v>0.19980000000000001</c:v>
                </c:pt>
                <c:pt idx="6">
                  <c:v>0.19520000000000001</c:v>
                </c:pt>
                <c:pt idx="7">
                  <c:v>0.1739</c:v>
                </c:pt>
                <c:pt idx="8">
                  <c:v>0.1928</c:v>
                </c:pt>
                <c:pt idx="9">
                  <c:v>0.19209999999999999</c:v>
                </c:pt>
                <c:pt idx="10">
                  <c:v>0.1966</c:v>
                </c:pt>
                <c:pt idx="11">
                  <c:v>0.20349999999999999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BBB-864D-9551-D6473E030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732415"/>
        <c:axId val="437734127"/>
      </c:scatterChart>
      <c:valAx>
        <c:axId val="4377324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PSI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734127"/>
        <c:crosses val="autoZero"/>
        <c:crossBetween val="midCat"/>
      </c:valAx>
      <c:valAx>
        <c:axId val="437734127"/>
        <c:scaling>
          <c:orientation val="minMax"/>
          <c:max val="0.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Newton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73241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Thrust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8 Degree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Comparisons!$A$6:$A$17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Comparisons!$L$7:$L$18</c:f>
              <c:numCache>
                <c:formatCode>General</c:formatCode>
                <c:ptCount val="12"/>
                <c:pt idx="0">
                  <c:v>4.3400000000000001E-2</c:v>
                </c:pt>
                <c:pt idx="1">
                  <c:v>-2.07E-2</c:v>
                </c:pt>
                <c:pt idx="2">
                  <c:v>5.8999999999999999E-3</c:v>
                </c:pt>
                <c:pt idx="3">
                  <c:v>-1.5299999999999999E-2</c:v>
                </c:pt>
                <c:pt idx="4">
                  <c:v>-2.07E-2</c:v>
                </c:pt>
                <c:pt idx="5">
                  <c:v>-2.5000000000000001E-2</c:v>
                </c:pt>
                <c:pt idx="6">
                  <c:v>2.0000000000000001E-4</c:v>
                </c:pt>
                <c:pt idx="7">
                  <c:v>-2.07E-2</c:v>
                </c:pt>
                <c:pt idx="8">
                  <c:v>-2.1399999999999999E-2</c:v>
                </c:pt>
                <c:pt idx="9">
                  <c:v>-1.2E-2</c:v>
                </c:pt>
                <c:pt idx="10">
                  <c:v>-4.1700000000000001E-2</c:v>
                </c:pt>
                <c:pt idx="11">
                  <c:v>-4.1500000000000002E-2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644-F24A-B4A6-D73ED79EC1A7}"/>
            </c:ext>
          </c:extLst>
        </c:ser>
        <c:ser>
          <c:idx val="1"/>
          <c:order val="1"/>
          <c:tx>
            <c:v>10 Degree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Comparisons!$A$6:$A$17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Comparisons!$M$7:$M$18</c:f>
              <c:numCache>
                <c:formatCode>General</c:formatCode>
                <c:ptCount val="12"/>
                <c:pt idx="0">
                  <c:v>0.43180000000000002</c:v>
                </c:pt>
                <c:pt idx="1">
                  <c:v>0.45660000000000001</c:v>
                </c:pt>
                <c:pt idx="2">
                  <c:v>0.4748</c:v>
                </c:pt>
                <c:pt idx="3">
                  <c:v>0.4798</c:v>
                </c:pt>
                <c:pt idx="4">
                  <c:v>0.45450000000000002</c:v>
                </c:pt>
                <c:pt idx="5">
                  <c:v>0.43490000000000001</c:v>
                </c:pt>
                <c:pt idx="6">
                  <c:v>0.42020000000000002</c:v>
                </c:pt>
                <c:pt idx="7">
                  <c:v>0.34470000000000001</c:v>
                </c:pt>
                <c:pt idx="8">
                  <c:v>0.33950000000000002</c:v>
                </c:pt>
                <c:pt idx="9">
                  <c:v>0.31330000000000002</c:v>
                </c:pt>
                <c:pt idx="10">
                  <c:v>0.26979999999999998</c:v>
                </c:pt>
                <c:pt idx="11">
                  <c:v>0.2757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644-F24A-B4A6-D73ED79EC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3302400"/>
        <c:axId val="703316624"/>
      </c:scatterChart>
      <c:valAx>
        <c:axId val="703302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PSI</a:t>
                </a:r>
              </a:p>
            </c:rich>
          </c:tx>
          <c:layout>
            <c:manualLayout>
              <c:xMode val="edge"/>
              <c:yMode val="edge"/>
              <c:x val="0.42568925054284656"/>
              <c:y val="0.863310002916302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3316624"/>
        <c:crosses val="autoZero"/>
        <c:crossBetween val="midCat"/>
      </c:valAx>
      <c:valAx>
        <c:axId val="70331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Newton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3302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Moment in X Direction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8 Degree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Comparisons!$A$6:$A$17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Comparisons!$P$7:$P$18</c:f>
              <c:numCache>
                <c:formatCode>General</c:formatCode>
                <c:ptCount val="12"/>
                <c:pt idx="0">
                  <c:v>-0.1042</c:v>
                </c:pt>
                <c:pt idx="1">
                  <c:v>-9.8199999999999996E-2</c:v>
                </c:pt>
                <c:pt idx="2">
                  <c:v>-0.1043</c:v>
                </c:pt>
                <c:pt idx="3">
                  <c:v>-0.1053</c:v>
                </c:pt>
                <c:pt idx="4">
                  <c:v>-9.1300000000000006E-2</c:v>
                </c:pt>
                <c:pt idx="5">
                  <c:v>-9.0800000000000006E-2</c:v>
                </c:pt>
                <c:pt idx="6">
                  <c:v>-9.2399999999999996E-2</c:v>
                </c:pt>
                <c:pt idx="7">
                  <c:v>-9.6500000000000002E-2</c:v>
                </c:pt>
                <c:pt idx="8">
                  <c:v>-9.8000000000000004E-2</c:v>
                </c:pt>
                <c:pt idx="9">
                  <c:v>-8.6699999999999999E-2</c:v>
                </c:pt>
                <c:pt idx="10">
                  <c:v>-7.7399999999999997E-2</c:v>
                </c:pt>
                <c:pt idx="11">
                  <c:v>-9.69E-2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A0F-E248-9383-0912380737C4}"/>
            </c:ext>
          </c:extLst>
        </c:ser>
        <c:ser>
          <c:idx val="1"/>
          <c:order val="1"/>
          <c:tx>
            <c:v>10 Degree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Comparisons!$A$6:$A$17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Comparisons!$Q$7:$Q$18</c:f>
              <c:numCache>
                <c:formatCode>General</c:formatCode>
                <c:ptCount val="12"/>
                <c:pt idx="0">
                  <c:v>-0.12670000000000001</c:v>
                </c:pt>
                <c:pt idx="1">
                  <c:v>-0.1255</c:v>
                </c:pt>
                <c:pt idx="2">
                  <c:v>-0.13250000000000001</c:v>
                </c:pt>
                <c:pt idx="3">
                  <c:v>-0.1249</c:v>
                </c:pt>
                <c:pt idx="4">
                  <c:v>-0.1236</c:v>
                </c:pt>
                <c:pt idx="5">
                  <c:v>-0.12709999999999999</c:v>
                </c:pt>
                <c:pt idx="6">
                  <c:v>-0.12520000000000001</c:v>
                </c:pt>
                <c:pt idx="7">
                  <c:v>-0.10829999999999999</c:v>
                </c:pt>
                <c:pt idx="8">
                  <c:v>-0.107</c:v>
                </c:pt>
                <c:pt idx="9">
                  <c:v>-0.1011</c:v>
                </c:pt>
                <c:pt idx="10">
                  <c:v>-9.8599999999999993E-2</c:v>
                </c:pt>
                <c:pt idx="11">
                  <c:v>-9.9599999999999994E-2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A0F-E248-9383-091238073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4214000"/>
        <c:axId val="1135581280"/>
      </c:scatterChart>
      <c:valAx>
        <c:axId val="1804214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PSI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5581280"/>
        <c:crosses val="autoZero"/>
        <c:crossBetween val="midCat"/>
      </c:valAx>
      <c:valAx>
        <c:axId val="113558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Newton Meter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42140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Moment in Y</a:t>
            </a:r>
            <a:r>
              <a:rPr lang="en-US" sz="2000" baseline="0" dirty="0"/>
              <a:t> Direction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8 Degree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Comparisons!$A$6:$A$17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Comparisons!$T$7:$T$18</c:f>
              <c:numCache>
                <c:formatCode>General</c:formatCode>
                <c:ptCount val="12"/>
                <c:pt idx="0">
                  <c:v>-3.1699999999999999E-2</c:v>
                </c:pt>
                <c:pt idx="1">
                  <c:v>-2.0400000000000001E-2</c:v>
                </c:pt>
                <c:pt idx="2">
                  <c:v>-2.5100000000000001E-2</c:v>
                </c:pt>
                <c:pt idx="3">
                  <c:v>-1.9599999999999999E-2</c:v>
                </c:pt>
                <c:pt idx="4">
                  <c:v>-3.0300000000000001E-2</c:v>
                </c:pt>
                <c:pt idx="5">
                  <c:v>-2.1499999999999998E-2</c:v>
                </c:pt>
                <c:pt idx="6">
                  <c:v>-2.87E-2</c:v>
                </c:pt>
                <c:pt idx="7">
                  <c:v>-2.9100000000000001E-2</c:v>
                </c:pt>
                <c:pt idx="8">
                  <c:v>-4.7699999999999999E-2</c:v>
                </c:pt>
                <c:pt idx="9">
                  <c:v>-4.0899999999999999E-2</c:v>
                </c:pt>
                <c:pt idx="10">
                  <c:v>-3.8699999999999998E-2</c:v>
                </c:pt>
                <c:pt idx="11">
                  <c:v>-3.4799999999999998E-2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C22-AD44-9163-AB43A09F5E5F}"/>
            </c:ext>
          </c:extLst>
        </c:ser>
        <c:ser>
          <c:idx val="1"/>
          <c:order val="1"/>
          <c:tx>
            <c:v>10 Degree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Comparisons!$A$6:$A$17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Comparisons!$U$7:$U$18</c:f>
              <c:numCache>
                <c:formatCode>General</c:formatCode>
                <c:ptCount val="12"/>
                <c:pt idx="0">
                  <c:v>-2.9399999999999999E-2</c:v>
                </c:pt>
                <c:pt idx="1">
                  <c:v>-3.8699999999999998E-2</c:v>
                </c:pt>
                <c:pt idx="2">
                  <c:v>-3.8100000000000002E-2</c:v>
                </c:pt>
                <c:pt idx="3">
                  <c:v>-5.04E-2</c:v>
                </c:pt>
                <c:pt idx="4">
                  <c:v>-4.2799999999999998E-2</c:v>
                </c:pt>
                <c:pt idx="5">
                  <c:v>-3.5499999999999997E-2</c:v>
                </c:pt>
                <c:pt idx="6">
                  <c:v>-3.6600000000000001E-2</c:v>
                </c:pt>
                <c:pt idx="7">
                  <c:v>-4.5400000000000003E-2</c:v>
                </c:pt>
                <c:pt idx="8">
                  <c:v>-3.95E-2</c:v>
                </c:pt>
                <c:pt idx="9">
                  <c:v>-4.2000000000000003E-2</c:v>
                </c:pt>
                <c:pt idx="10">
                  <c:v>-2.9100000000000001E-2</c:v>
                </c:pt>
                <c:pt idx="11">
                  <c:v>-3.1E-2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C22-AD44-9163-AB43A09F5E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2344704"/>
        <c:axId val="1802169568"/>
      </c:scatterChart>
      <c:valAx>
        <c:axId val="1802344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PSI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2169568"/>
        <c:crosses val="autoZero"/>
        <c:crossBetween val="midCat"/>
      </c:valAx>
      <c:valAx>
        <c:axId val="180216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Newton Meter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23447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Torque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8 Degree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Comparisons!$A$6:$A$17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Comparisons!$X$7:$X$18</c:f>
              <c:numCache>
                <c:formatCode>General</c:formatCode>
                <c:ptCount val="12"/>
                <c:pt idx="0">
                  <c:v>2.3E-3</c:v>
                </c:pt>
                <c:pt idx="1">
                  <c:v>-1.4E-3</c:v>
                </c:pt>
                <c:pt idx="2">
                  <c:v>-7.4000000000000003E-3</c:v>
                </c:pt>
                <c:pt idx="3">
                  <c:v>-1.14E-2</c:v>
                </c:pt>
                <c:pt idx="4">
                  <c:v>-1.3299999999999999E-2</c:v>
                </c:pt>
                <c:pt idx="5">
                  <c:v>-1.49E-2</c:v>
                </c:pt>
                <c:pt idx="6">
                  <c:v>-1.44E-2</c:v>
                </c:pt>
                <c:pt idx="7">
                  <c:v>-1.0999999999999999E-2</c:v>
                </c:pt>
                <c:pt idx="8">
                  <c:v>-1.0500000000000001E-2</c:v>
                </c:pt>
                <c:pt idx="9">
                  <c:v>-8.8000000000000005E-3</c:v>
                </c:pt>
                <c:pt idx="10">
                  <c:v>-8.3999999999999995E-3</c:v>
                </c:pt>
                <c:pt idx="11">
                  <c:v>-3.0999999999999999E-3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A69-0440-98BC-7154DAEB156B}"/>
            </c:ext>
          </c:extLst>
        </c:ser>
        <c:ser>
          <c:idx val="1"/>
          <c:order val="1"/>
          <c:tx>
            <c:v>10 Degree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Comparisons!$A$6:$A$17</c:f>
              <c:numCache>
                <c:formatCode>General</c:formatCode>
                <c:ptCount val="12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</c:numCache>
            </c:numRef>
          </c:xVal>
          <c:yVal>
            <c:numRef>
              <c:f>Comparisons!$Y$7:$Y$18</c:f>
              <c:numCache>
                <c:formatCode>General</c:formatCode>
                <c:ptCount val="12"/>
                <c:pt idx="0">
                  <c:v>-1.3100000000000001E-2</c:v>
                </c:pt>
                <c:pt idx="1">
                  <c:v>-1.95E-2</c:v>
                </c:pt>
                <c:pt idx="2">
                  <c:v>-2.47E-2</c:v>
                </c:pt>
                <c:pt idx="3">
                  <c:v>-2.7799999999999998E-2</c:v>
                </c:pt>
                <c:pt idx="4">
                  <c:v>-3.0800000000000001E-2</c:v>
                </c:pt>
                <c:pt idx="5">
                  <c:v>-3.1300000000000001E-2</c:v>
                </c:pt>
                <c:pt idx="6">
                  <c:v>-3.1300000000000001E-2</c:v>
                </c:pt>
                <c:pt idx="7">
                  <c:v>-2.9499999999999998E-2</c:v>
                </c:pt>
                <c:pt idx="8">
                  <c:v>-2.5399999999999999E-2</c:v>
                </c:pt>
                <c:pt idx="9">
                  <c:v>-2.5399999999999999E-2</c:v>
                </c:pt>
                <c:pt idx="10">
                  <c:v>-2.1600000000000001E-2</c:v>
                </c:pt>
                <c:pt idx="11">
                  <c:v>-1.9099999999999999E-2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A69-0440-98BC-7154DAEB15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7781439"/>
        <c:axId val="437783151"/>
      </c:scatterChart>
      <c:valAx>
        <c:axId val="4377814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PSI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783151"/>
        <c:crosses val="autoZero"/>
        <c:crossBetween val="midCat"/>
      </c:valAx>
      <c:valAx>
        <c:axId val="437783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Newton</a:t>
                </a:r>
                <a:r>
                  <a:rPr lang="en-US" sz="1600" baseline="0" dirty="0"/>
                  <a:t> Meter</a:t>
                </a:r>
                <a:endParaRPr lang="en-US" sz="16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7814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8D0B4-B2E6-4BBD-B4A4-9E8AA7BFCD85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87BAB-4B65-4419-B3C4-EB8697D1E3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26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344319"/>
          </a:xfrm>
        </p:spPr>
        <p:txBody>
          <a:bodyPr/>
          <a:lstStyle>
            <a:lvl1pPr marL="0" indent="0" algn="ctr">
              <a:buNone/>
              <a:defRPr>
                <a:solidFill>
                  <a:srgbClr val="6F868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text or 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812" y="5729514"/>
            <a:ext cx="2256972" cy="1128486"/>
          </a:xfrm>
          <a:prstGeom prst="rect">
            <a:avLst/>
          </a:prstGeom>
        </p:spPr>
      </p:pic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3" y="1977326"/>
            <a:ext cx="606552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792939"/>
            <a:ext cx="7772400" cy="685070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65443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4723271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0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36338" y="1103313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930172" y="2696278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909957" y="2355445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AB052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PARAGRAPH TITLE</a:t>
            </a:r>
          </a:p>
        </p:txBody>
      </p:sp>
    </p:spTree>
    <p:extLst>
      <p:ext uri="{BB962C8B-B14F-4D97-AF65-F5344CB8AC3E}">
        <p14:creationId xmlns:p14="http://schemas.microsoft.com/office/powerpoint/2010/main" val="257592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291" y="717177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85291" y="1434353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2875352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97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85291" y="814294"/>
            <a:ext cx="7772400" cy="84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2944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938724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35605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79135" y="903941"/>
            <a:ext cx="7772400" cy="774607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843553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92167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5030957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7912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 descr="unireldata:Shared:_UR_CLIENTS:OUR:2014:OUR140527_DE_BrandArchitecture:MASTER LOGOS:CENG_140611_DE_BrandArchitecture_Folder:UA_CENG_logo lock up:DIGITAL:PNG:Full Color:UA_CENG_RGB_Primary.pn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66" y="1216349"/>
            <a:ext cx="3571691" cy="57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unireldata:Shared:_UR_CLIENTS:OUR:2014:OUR140527_DE_BrandArchitecture:MASTER LOGOS:CENG_140611_DE_BrandArchitecture_Folder:UA_CENG_logo lock up:DIGITAL:PNG:Full Color:UA_CENG_RGB_Alt.png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66" y="2240987"/>
            <a:ext cx="3562786" cy="56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unireldata:Shared:_UR_CLIENTS:OUR:2014:OUR140527_DE_BrandArchitecture:MASTER LOGOS:CENG_140611_DE_BrandArchitecture_Folder:UA_CENG_logo lock up:DIGITAL:PNG:Full Color:UA_CENG_RGB_Promo.png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72" y="3474024"/>
            <a:ext cx="3571685" cy="61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unireldata:Shared:_UR_CLIENTS:OUR:2014:OUR140527_DE_BrandArchitecture:MASTER LOGOS:CENG_140611_DE_BrandArchitecture_Folder:UA_CENG_logo lock up:DIGITAL:PNG:Full Color:UA_CENG_RGB_Limited.png"/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66" y="4690388"/>
            <a:ext cx="3266794" cy="3095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4557058" y="791882"/>
            <a:ext cx="4586941" cy="531905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9" name="Picture 8" descr="unireldata:Shared:_UR_CLIENTS:OUR:2014:OUR140527_DE_BrandArchitecture:MASTER LOGOS:CENG_140611_DE_BrandArchitecture_Folder:UA_CENG_logo lock up:DIGITAL:PNG:Reverse:UA_CENG_RGB_Alt_reverse.png"/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1" y="2240986"/>
            <a:ext cx="3571688" cy="56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unireldata:Shared:_UR_CLIENTS:OUR:2014:OUR140527_DE_BrandArchitecture:MASTER LOGOS:CENG_140611_DE_BrandArchitecture_Folder:UA_CENG_logo lock up:DIGITAL:PNG:Reverse:UA_CENG_RGB_Limited_reverse.png"/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1" y="4690388"/>
            <a:ext cx="3638098" cy="34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unireldata:Shared:_UR_CLIENTS:OUR:2014:OUR140527_DE_BrandArchitecture:MASTER LOGOS:CENG_140611_DE_BrandArchitecture_Folder:UA_CENG_logo lock up:DIGITAL:PNG:Reverse:UA_CENG_RGB_Primary_reverse.png"/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1" y="1216349"/>
            <a:ext cx="3571688" cy="57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unireldata:Shared:_UR_CLIENTS:OUR:2014:OUR140527_DE_BrandArchitecture:MASTER LOGOS:CENG_140611_DE_BrandArchitecture_Folder:UA_CENG_logo lock up:DIGITAL:PNG:Reverse:UA_CENG_RGB_Promo_reverse.png"/>
          <p:cNvPicPr/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1" y="3474024"/>
            <a:ext cx="3571688" cy="611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15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angle_page#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619893"/>
            <a:ext cx="435864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512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163" y="3885257"/>
            <a:ext cx="6946430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1576" y="6558724"/>
            <a:ext cx="398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F1214C19-7B70-E548-A608-340680BFD9A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0"/>
            <a:ext cx="9144000" cy="640080"/>
            <a:chOff x="246543" y="219"/>
            <a:chExt cx="9144000" cy="640080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11"/>
            <a:srcRect l="92" t="20961" r="3103" b="54851"/>
            <a:stretch/>
          </p:blipFill>
          <p:spPr>
            <a:xfrm>
              <a:off x="246543" y="10081"/>
              <a:ext cx="9144000" cy="629999"/>
            </a:xfrm>
            <a:prstGeom prst="rect">
              <a:avLst/>
            </a:prstGeom>
            <a:solidFill>
              <a:srgbClr val="0C234B"/>
            </a:solidFill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246543" y="219"/>
              <a:ext cx="9144000" cy="640080"/>
              <a:chOff x="-380986" y="-193642"/>
              <a:chExt cx="9144000" cy="640080"/>
            </a:xfrm>
          </p:grpSpPr>
          <p:sp>
            <p:nvSpPr>
              <p:cNvPr id="9" name="TextBox 8"/>
              <p:cNvSpPr txBox="1"/>
              <p:nvPr userDrawn="1"/>
            </p:nvSpPr>
            <p:spPr>
              <a:xfrm>
                <a:off x="-380986" y="-193642"/>
                <a:ext cx="9144000" cy="640080"/>
              </a:xfrm>
              <a:prstGeom prst="rect">
                <a:avLst/>
              </a:prstGeom>
              <a:solidFill>
                <a:srgbClr val="0C234B">
                  <a:alpha val="8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0" name="Picture 9" descr="unireldata:Shared:_UR_CLIENTS:OUR:2014:OUR140527_DE_BrandArchitecture:MASTER LOGOS:CENG_140611_DE_BrandArchitecture_Folder:UA_CENG_logo lock up:DIGITAL:PNG:Reverse:UA_CENG_RGB_Primary_reverse.png"/>
              <p:cNvPicPr/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8488" y="-51319"/>
                <a:ext cx="2359181" cy="3768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8025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C234B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rgbClr val="6F868D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rgbClr val="6F868D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39116"/>
            <a:ext cx="7772400" cy="2734733"/>
          </a:xfrm>
        </p:spPr>
        <p:txBody>
          <a:bodyPr>
            <a:normAutofit fontScale="90000"/>
          </a:bodyPr>
          <a:lstStyle/>
          <a:p>
            <a:pPr algn="ctr" rtl="0">
              <a:buNone/>
            </a:pPr>
            <a:r>
              <a:rPr lang="en-US" sz="3600" b="1" i="0" u="none" strike="noStrike" dirty="0">
                <a:solidFill>
                  <a:srgbClr val="191919"/>
                </a:solidFill>
                <a:effectLst/>
                <a:latin typeface="Syncopate"/>
              </a:rPr>
              <a:t>Enhancing Mars Helicopter Performance with Tethered Flight and Active Flow Controls</a:t>
            </a:r>
            <a:br>
              <a:rPr lang="en-US" b="0" dirty="0">
                <a:effectLst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04495"/>
            <a:ext cx="6400800" cy="1344319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By: Jasmine Garnett</a:t>
            </a:r>
          </a:p>
          <a:p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Mentor: Dr. Sergey Shkarayev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C4E39764-61DC-7F57-7307-ADEB71B9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96" y="5606198"/>
            <a:ext cx="1318465" cy="11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EE3C75-5E05-9C64-796E-DE1ADFAE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952" y="5399379"/>
            <a:ext cx="788495" cy="134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322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77B636-4BD7-2186-B5EA-FED9811D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7DDEBB-7D95-E96B-B742-FAAF97450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FAA3FC2-960D-4D8A-C821-4AC30F66533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62311" y="1649130"/>
            <a:ext cx="7695379" cy="490959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7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data for Fx and Fy for 8° are slightly closer to zero compared to the 10° data</a:t>
            </a:r>
          </a:p>
          <a:p>
            <a:pPr>
              <a:lnSpc>
                <a:spcPct val="120000"/>
              </a:lnSpc>
            </a:pPr>
            <a:r>
              <a:rPr lang="en-US" sz="7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Yet, data for 10° is more consistent with one another and the values fluctuate less </a:t>
            </a:r>
          </a:p>
          <a:p>
            <a:pPr>
              <a:lnSpc>
                <a:spcPct val="120000"/>
              </a:lnSpc>
            </a:pPr>
            <a:r>
              <a:rPr lang="en-US" sz="7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– Fx values are primarily negative and closer to zero </a:t>
            </a:r>
            <a:br>
              <a:rPr lang="en-US" sz="7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7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– Fy values are primarily positive and close to zero</a:t>
            </a:r>
          </a:p>
          <a:p>
            <a:pPr lvl="1">
              <a:lnSpc>
                <a:spcPct val="120000"/>
              </a:lnSpc>
            </a:pPr>
            <a:r>
              <a:rPr lang="en-US" sz="7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indicates that the airstream is providing a positive force in the y direction and a negative force in the x direction</a:t>
            </a:r>
          </a:p>
          <a:p>
            <a:pPr>
              <a:lnSpc>
                <a:spcPct val="120000"/>
              </a:lnSpc>
            </a:pPr>
            <a:r>
              <a:rPr lang="en-US" sz="7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comparing thrust values, it is evident that 10° data is better than 8° data due to values being non-zero and positive</a:t>
            </a:r>
          </a:p>
          <a:p>
            <a:pPr lvl="1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72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data for 8° is inconsistent when considering that there must be thrust from power supply and airstream tip jets that are providing additional thrust onto the blades</a:t>
            </a:r>
          </a:p>
          <a:p>
            <a:pPr marL="457200" lvl="1" indent="0">
              <a:buNone/>
            </a:pP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05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F839D6-B53A-5F77-2935-CDE7AC790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C7EAF78-AE3E-1CF6-80F5-69FABA5E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7982"/>
            <a:ext cx="7772400" cy="685070"/>
          </a:xfrm>
        </p:spPr>
        <p:txBody>
          <a:bodyPr/>
          <a:lstStyle/>
          <a:p>
            <a:r>
              <a:rPr lang="en-US" dirty="0"/>
              <a:t>Comparisons Between Moment Data for 8° and 10°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0A4080-199A-2F56-BC1C-9573B4B505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1246352"/>
              </p:ext>
            </p:extLst>
          </p:nvPr>
        </p:nvGraphicFramePr>
        <p:xfrm>
          <a:off x="25400" y="1390736"/>
          <a:ext cx="45593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1BC7A94-8719-EABB-516C-95CB8DA4D3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86506"/>
              </p:ext>
            </p:extLst>
          </p:nvPr>
        </p:nvGraphicFramePr>
        <p:xfrm>
          <a:off x="4584700" y="1236466"/>
          <a:ext cx="45593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F561B1E-6471-2C20-EAF3-AC1EB76129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682839"/>
              </p:ext>
            </p:extLst>
          </p:nvPr>
        </p:nvGraphicFramePr>
        <p:xfrm>
          <a:off x="2480800" y="3872110"/>
          <a:ext cx="45593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1919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131846-A2A9-6207-9057-E29B723C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C1074F-D787-6145-87DD-49800D27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C1F3F0-D20E-4447-FA8F-1B2C7F8FDB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3128" y="1809704"/>
            <a:ext cx="8235569" cy="441732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Overall, data between each angle of attack value resides in negative regions of graphs. This indicates the air supply is creating a negative bending moment onto the blades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negative bending moment results in there being compression at the bottom of the blades and tension on top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an angle of attack of 10°, this is most prevalent where the values are more negative with the difference between the 8° and 10° data being about -0.015 Newton Meters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summary, if these blades were a part of an actual helicopter, it would result in more lift being created</a:t>
            </a:r>
          </a:p>
          <a:p>
            <a:pPr marL="914400" lvl="2" indent="0">
              <a:buNone/>
            </a:pPr>
            <a:endParaRPr lang="en-US" sz="1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2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92AFED-B9A3-3264-55BD-DC39F968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89DEB5-D91D-D8E6-ECE0-8D334E0D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A77D25-E0E3-1B3B-C35D-901C1779CB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0135" y="1478008"/>
            <a:ext cx="7772400" cy="508071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Having tip jets provides more stability for the blades as well as providing potentially better performance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Increases negative bending moment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Between 30-40 PSI is the most ideal air pressure to keep the blades from stalling and, therefore, failing to create further lift</a:t>
            </a: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Having a 10° angle of attack is better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Having a more negative bending moment compared to the 8° data which has a slightly more positive one, would create more lift which could help the overall flight of future helicopters created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49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7CBD6-0B9A-746F-71E1-CEC45990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0B4408-B0A9-A59F-6181-93C0F8E2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799D81-1E72-690C-4C95-39FE18FA864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5291" y="1478008"/>
            <a:ext cx="7637244" cy="5080715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Testing different </a:t>
            </a:r>
            <a:r>
              <a:rPr lang="en-US" sz="1800" dirty="0">
                <a:solidFill>
                  <a:srgbClr val="19191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 and rotor </a:t>
            </a:r>
            <a:r>
              <a:rPr lang="en-US" sz="1800" dirty="0">
                <a:solidFill>
                  <a:srgbClr val="19191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etups to determine what other factors could influence the forces and moments experienced by the blades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9191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Experimenting with different angles of attack of the blades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Experimenting with multiple blade models situated above/below one another to understand how the blades operate in relation to each other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 Variable Speed Wind Tunnels</a:t>
            </a:r>
          </a:p>
          <a:p>
            <a:pPr marL="742950" lvl="1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understand how the blades would be affected by inclement weather and debris </a:t>
            </a:r>
          </a:p>
          <a:p>
            <a:pPr marL="742950" lvl="1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 simulate the atmosphere and weather on Mars</a:t>
            </a:r>
          </a:p>
          <a:p>
            <a:pPr marL="457200" lvl="1" indent="0" algn="l" rtl="0" fontAlgn="base">
              <a:buNone/>
            </a:pPr>
            <a:endParaRPr lang="en-US" sz="1800" b="0" i="0" u="none" strike="noStrike" dirty="0">
              <a:solidFill>
                <a:srgbClr val="19191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None/>
            </a:pP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49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D953FF-93D8-1517-FC82-82CDFDC9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7844E93-2EBF-CE37-B590-59929BA34923}"/>
              </a:ext>
            </a:extLst>
          </p:cNvPr>
          <p:cNvSpPr txBox="1">
            <a:spLocks/>
          </p:cNvSpPr>
          <p:nvPr/>
        </p:nvSpPr>
        <p:spPr>
          <a:xfrm>
            <a:off x="802049" y="3179271"/>
            <a:ext cx="7772400" cy="1770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1800" dirty="0">
                <a:solidFill>
                  <a:srgbClr val="19191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UA Space Grant</a:t>
            </a:r>
          </a:p>
          <a:p>
            <a:br>
              <a:rPr lang="en-US" sz="1800" dirty="0">
                <a:solidFill>
                  <a:srgbClr val="19191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19191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Mentor: </a:t>
            </a:r>
            <a:r>
              <a:rPr lang="en-US" sz="1800" b="0" dirty="0">
                <a:solidFill>
                  <a:srgbClr val="19191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Sergey Shkarayev</a:t>
            </a:r>
          </a:p>
          <a:p>
            <a:endParaRPr lang="en-US" sz="1800" b="0" dirty="0">
              <a:solidFill>
                <a:srgbClr val="19191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>
                <a:solidFill>
                  <a:srgbClr val="19191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Graduate and PhD Student Lab Colleagues: </a:t>
            </a:r>
          </a:p>
          <a:p>
            <a:r>
              <a:rPr lang="en-US" sz="1800" b="0" dirty="0">
                <a:solidFill>
                  <a:srgbClr val="19191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Parisa Footohi, Adrien Bouskela, Colby Thomas, Adam Nekolny </a:t>
            </a:r>
            <a:endParaRPr lang="en-US" sz="18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4BF7912C-2423-33E8-9340-41DB00EC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13" y="2404664"/>
            <a:ext cx="7772400" cy="774607"/>
          </a:xfrm>
        </p:spPr>
        <p:txBody>
          <a:bodyPr>
            <a:normAutofit/>
          </a:bodyPr>
          <a:lstStyle/>
          <a:p>
            <a:r>
              <a:rPr lang="en-US" sz="320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004AB-C5CA-4BF6-454F-A4C73490C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15" y="5474524"/>
            <a:ext cx="1473580" cy="126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52468D-3C74-6C88-0354-9024B922E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72" y="5281326"/>
            <a:ext cx="1022684" cy="145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387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- </a:t>
            </a:r>
            <a:br>
              <a:rPr lang="en-US" dirty="0"/>
            </a:br>
            <a:r>
              <a:rPr lang="en-US" dirty="0"/>
              <a:t>The Ingenuity Mars Helicopter (IMH)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60450" y="1478009"/>
            <a:ext cx="3845859" cy="544584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helicopter built by NASA to collect data to understand how flight can be accomplished on another planet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Completed 72 Missions between April 2021-January 2024</a:t>
            </a:r>
          </a:p>
          <a:p>
            <a:pPr marL="742950" lvl="1" indent="-285750" algn="l" rtl="0" fontAlgn="base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Recorded video of its flight path and of the surface of Mars</a:t>
            </a:r>
          </a:p>
          <a:p>
            <a:pPr marL="742950" lvl="1" indent="-285750" algn="l" rtl="0" fontAlgn="base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9191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original design consisted of 2 sets of wings angled at  8.2° and 9.2°</a:t>
            </a:r>
          </a:p>
          <a:p>
            <a:pPr indent="-285750" fontAlgn="base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Eventually broke apart </a:t>
            </a:r>
          </a:p>
          <a:p>
            <a:pPr>
              <a:buFont typeface="Wingdings" pitchFamily="2" charset="2"/>
              <a:buChar char="Ø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B17FD4-4DAC-206A-BE51-323FFB50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DFA357-40B5-EC94-4248-E83489564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3" y="1817925"/>
            <a:ext cx="4326340" cy="43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819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Objective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C3FB3-FB5F-BDA4-FE49-98C88EDA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DE7DB15-3119-0965-A200-415265AC0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04" y="1809224"/>
            <a:ext cx="4341509" cy="390127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future human exploration on the planet</a:t>
            </a:r>
          </a:p>
          <a:p>
            <a:pPr marL="742950" lvl="1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be informed of Mars and its atmosphere, surface, any potential threats </a:t>
            </a:r>
          </a:p>
          <a:p>
            <a:pPr marL="457200" lvl="1" indent="0" algn="l" rtl="0" fontAlgn="base">
              <a:buNone/>
            </a:pPr>
            <a:endParaRPr lang="en-US" sz="1800" b="0" i="0" u="none" strike="noStrike" dirty="0">
              <a:solidFill>
                <a:srgbClr val="19191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9191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future designs of vehicles, both land and air, to be able to withstand any condition on Mars to produce flight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understand how the design of this helicopter can be improved if it were to be rebuilt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1472C2-99E0-CB91-0DAC-67D3A87DA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91" y="2032508"/>
            <a:ext cx="4341509" cy="28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1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4C389-8CF5-832C-44AA-0DDF4275B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11ACAE-F502-F2E3-C804-620D0758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291" y="599090"/>
            <a:ext cx="7772400" cy="878919"/>
          </a:xfrm>
        </p:spPr>
        <p:txBody>
          <a:bodyPr/>
          <a:lstStyle/>
          <a:p>
            <a:r>
              <a:rPr lang="en-US" dirty="0"/>
              <a:t>The Experimental Setup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752CA-3B70-9F4F-6549-9111E86B6ED0}"/>
              </a:ext>
            </a:extLst>
          </p:cNvPr>
          <p:cNvSpPr txBox="1"/>
          <p:nvPr/>
        </p:nvSpPr>
        <p:spPr>
          <a:xfrm>
            <a:off x="2089784" y="1732535"/>
            <a:ext cx="1684774" cy="3651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91555D-BC72-3F67-F180-45505346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7" y="1229710"/>
            <a:ext cx="8592207" cy="52336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7ABC26-AE2D-E33F-898A-410541D3F6EA}"/>
              </a:ext>
            </a:extLst>
          </p:cNvPr>
          <p:cNvSpPr txBox="1"/>
          <p:nvPr/>
        </p:nvSpPr>
        <p:spPr>
          <a:xfrm>
            <a:off x="1894942" y="1461134"/>
            <a:ext cx="13778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Wing Blades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EE2F2-F3AE-FAD4-9BF7-C6D39093A722}"/>
              </a:ext>
            </a:extLst>
          </p:cNvPr>
          <p:cNvSpPr txBox="1"/>
          <p:nvPr/>
        </p:nvSpPr>
        <p:spPr>
          <a:xfrm>
            <a:off x="814622" y="4707179"/>
            <a:ext cx="1043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Balance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CE6FAF-C6FD-BBB5-5E75-54F697E528CE}"/>
              </a:ext>
            </a:extLst>
          </p:cNvPr>
          <p:cNvSpPr txBox="1"/>
          <p:nvPr/>
        </p:nvSpPr>
        <p:spPr>
          <a:xfrm>
            <a:off x="3471897" y="2601173"/>
            <a:ext cx="7968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01FB05-D5B5-B6C2-EC54-AE498906D26E}"/>
              </a:ext>
            </a:extLst>
          </p:cNvPr>
          <p:cNvSpPr txBox="1"/>
          <p:nvPr/>
        </p:nvSpPr>
        <p:spPr>
          <a:xfrm>
            <a:off x="5315006" y="2278414"/>
            <a:ext cx="16466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 Supply Tube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BA19E-5716-45E2-3B18-5D63FBC6DC3F}"/>
              </a:ext>
            </a:extLst>
          </p:cNvPr>
          <p:cNvSpPr txBox="1"/>
          <p:nvPr/>
        </p:nvSpPr>
        <p:spPr>
          <a:xfrm>
            <a:off x="4760450" y="4891845"/>
            <a:ext cx="13778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PSI Gauge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DF2C5-327A-9ACD-4898-D6419BEB8A62}"/>
              </a:ext>
            </a:extLst>
          </p:cNvPr>
          <p:cNvSpPr txBox="1"/>
          <p:nvPr/>
        </p:nvSpPr>
        <p:spPr>
          <a:xfrm>
            <a:off x="2583493" y="5832852"/>
            <a:ext cx="28872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Slab of Wood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12FD76-5A71-77F4-CC7F-B2F157AC4A8D}"/>
              </a:ext>
            </a:extLst>
          </p:cNvPr>
          <p:cNvSpPr txBox="1"/>
          <p:nvPr/>
        </p:nvSpPr>
        <p:spPr>
          <a:xfrm>
            <a:off x="1000037" y="3161762"/>
            <a:ext cx="8839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Pylon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18D610-AFC5-077D-4347-84043B18D33C}"/>
              </a:ext>
            </a:extLst>
          </p:cNvPr>
          <p:cNvCxnSpPr>
            <a:cxnSpLocks/>
          </p:cNvCxnSpPr>
          <p:nvPr/>
        </p:nvCxnSpPr>
        <p:spPr>
          <a:xfrm>
            <a:off x="6138313" y="2710679"/>
            <a:ext cx="707161" cy="1135833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71FD3E-DE86-306F-400F-C116B9F425C4}"/>
              </a:ext>
            </a:extLst>
          </p:cNvPr>
          <p:cNvCxnSpPr>
            <a:cxnSpLocks/>
          </p:cNvCxnSpPr>
          <p:nvPr/>
        </p:nvCxnSpPr>
        <p:spPr>
          <a:xfrm flipV="1">
            <a:off x="5681113" y="4653419"/>
            <a:ext cx="644531" cy="146865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6DC85F-5944-8119-96DD-49B1D0F500C7}"/>
              </a:ext>
            </a:extLst>
          </p:cNvPr>
          <p:cNvCxnSpPr>
            <a:cxnSpLocks/>
          </p:cNvCxnSpPr>
          <p:nvPr/>
        </p:nvCxnSpPr>
        <p:spPr>
          <a:xfrm flipH="1">
            <a:off x="5449381" y="2710679"/>
            <a:ext cx="371131" cy="624674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A28F96D-CD9A-B1AC-4867-53D38E3DB033}"/>
              </a:ext>
            </a:extLst>
          </p:cNvPr>
          <p:cNvCxnSpPr>
            <a:cxnSpLocks/>
          </p:cNvCxnSpPr>
          <p:nvPr/>
        </p:nvCxnSpPr>
        <p:spPr>
          <a:xfrm>
            <a:off x="1884016" y="3346428"/>
            <a:ext cx="666097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8FA72FD-1EA1-A8BC-915D-54561E8246FA}"/>
              </a:ext>
            </a:extLst>
          </p:cNvPr>
          <p:cNvCxnSpPr>
            <a:cxnSpLocks/>
          </p:cNvCxnSpPr>
          <p:nvPr/>
        </p:nvCxnSpPr>
        <p:spPr>
          <a:xfrm flipH="1" flipV="1">
            <a:off x="2852828" y="2422971"/>
            <a:ext cx="602536" cy="363086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DC01571-F136-FE70-38C8-BA783C537F12}"/>
              </a:ext>
            </a:extLst>
          </p:cNvPr>
          <p:cNvCxnSpPr>
            <a:cxnSpLocks/>
          </p:cNvCxnSpPr>
          <p:nvPr/>
        </p:nvCxnSpPr>
        <p:spPr>
          <a:xfrm flipV="1">
            <a:off x="1858259" y="4716105"/>
            <a:ext cx="931592" cy="184666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D44F016-3870-74AC-3FC5-19C24C7AA187}"/>
              </a:ext>
            </a:extLst>
          </p:cNvPr>
          <p:cNvCxnSpPr>
            <a:cxnSpLocks/>
          </p:cNvCxnSpPr>
          <p:nvPr/>
        </p:nvCxnSpPr>
        <p:spPr>
          <a:xfrm flipH="1" flipV="1">
            <a:off x="4274457" y="5261177"/>
            <a:ext cx="297034" cy="476266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35B7B0F-E9F0-AD9E-2C90-8DE0C30FD807}"/>
              </a:ext>
            </a:extLst>
          </p:cNvPr>
          <p:cNvCxnSpPr>
            <a:cxnSpLocks/>
          </p:cNvCxnSpPr>
          <p:nvPr/>
        </p:nvCxnSpPr>
        <p:spPr>
          <a:xfrm>
            <a:off x="3154096" y="1853556"/>
            <a:ext cx="210700" cy="399209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C76DD8B-A8DE-6A89-487A-B3155A9755E5}"/>
              </a:ext>
            </a:extLst>
          </p:cNvPr>
          <p:cNvCxnSpPr>
            <a:cxnSpLocks/>
          </p:cNvCxnSpPr>
          <p:nvPr/>
        </p:nvCxnSpPr>
        <p:spPr>
          <a:xfrm flipH="1">
            <a:off x="1958429" y="1846692"/>
            <a:ext cx="365626" cy="52935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785F570-F8C6-EB4F-B33E-19B29DF4F8AF}"/>
              </a:ext>
            </a:extLst>
          </p:cNvPr>
          <p:cNvSpPr txBox="1"/>
          <p:nvPr/>
        </p:nvSpPr>
        <p:spPr>
          <a:xfrm>
            <a:off x="3366380" y="1746472"/>
            <a:ext cx="2449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7BB0805-66FA-9C68-B9D9-B0EB250692B4}"/>
              </a:ext>
            </a:extLst>
          </p:cNvPr>
          <p:cNvSpPr txBox="1"/>
          <p:nvPr/>
        </p:nvSpPr>
        <p:spPr>
          <a:xfrm>
            <a:off x="1687008" y="1839392"/>
            <a:ext cx="250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290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3C0785-8906-9509-1515-386688AF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AED631-BCD9-43EB-886A-3399F21A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Blades – In Detail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19436D-F30A-3D5B-73DB-409D716916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6782"/>
            <a:ext cx="4006049" cy="33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619FF16-4305-3BBF-E2B7-10C4632DD8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035"/>
          <a:stretch/>
        </p:blipFill>
        <p:spPr>
          <a:xfrm>
            <a:off x="4006049" y="1871329"/>
            <a:ext cx="5137951" cy="419373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448E095-3C3E-833E-08FE-7E676FCE49EE}"/>
              </a:ext>
            </a:extLst>
          </p:cNvPr>
          <p:cNvSpPr/>
          <p:nvPr/>
        </p:nvSpPr>
        <p:spPr>
          <a:xfrm>
            <a:off x="81639" y="3290391"/>
            <a:ext cx="1207304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619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6443-9AC7-80C9-A513-D6B9A7787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Balance – Up Close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3D191-AD8F-BDC6-B5BC-F96C759F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93" y="2118883"/>
            <a:ext cx="3599264" cy="369712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The balance helps us understand how the blades are being affected by the air supply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The balance contains strain gauges 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Forces are read from the square gauges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Moments are read from the circular gauges 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Coordinate Axes are X, Y, and 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2B648-9531-0E08-CA77-4505AB41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057" y="1478009"/>
            <a:ext cx="5408392" cy="48846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A7088-F226-CA86-7685-3C125C1A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F9362C-E600-0496-B66E-54E65F66A90F}"/>
              </a:ext>
            </a:extLst>
          </p:cNvPr>
          <p:cNvSpPr txBox="1"/>
          <p:nvPr/>
        </p:nvSpPr>
        <p:spPr>
          <a:xfrm>
            <a:off x="4386597" y="1913823"/>
            <a:ext cx="421334" cy="369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3920C-4E53-5DF2-5DAA-40D483F88492}"/>
              </a:ext>
            </a:extLst>
          </p:cNvPr>
          <p:cNvSpPr txBox="1"/>
          <p:nvPr/>
        </p:nvSpPr>
        <p:spPr>
          <a:xfrm>
            <a:off x="6365489" y="5195444"/>
            <a:ext cx="421334" cy="369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B83163-7017-777A-636E-37078D96A33F}"/>
              </a:ext>
            </a:extLst>
          </p:cNvPr>
          <p:cNvSpPr txBox="1"/>
          <p:nvPr/>
        </p:nvSpPr>
        <p:spPr>
          <a:xfrm>
            <a:off x="7275070" y="2783026"/>
            <a:ext cx="421334" cy="369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D1C23F-ED51-BD3F-A4E3-FC7AA16FA327}"/>
              </a:ext>
            </a:extLst>
          </p:cNvPr>
          <p:cNvSpPr txBox="1"/>
          <p:nvPr/>
        </p:nvSpPr>
        <p:spPr>
          <a:xfrm>
            <a:off x="8036357" y="1729276"/>
            <a:ext cx="421334" cy="369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34D396-F2D4-C7F5-413D-4F5561630127}"/>
              </a:ext>
            </a:extLst>
          </p:cNvPr>
          <p:cNvSpPr txBox="1"/>
          <p:nvPr/>
        </p:nvSpPr>
        <p:spPr>
          <a:xfrm>
            <a:off x="8061668" y="2954236"/>
            <a:ext cx="421334" cy="369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3816C4-D359-D1A5-5940-D161515AE911}"/>
              </a:ext>
            </a:extLst>
          </p:cNvPr>
          <p:cNvSpPr txBox="1"/>
          <p:nvPr/>
        </p:nvSpPr>
        <p:spPr>
          <a:xfrm>
            <a:off x="5054104" y="2769689"/>
            <a:ext cx="421334" cy="369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F1188D-C623-1F81-5470-30DF6840329B}"/>
              </a:ext>
            </a:extLst>
          </p:cNvPr>
          <p:cNvSpPr txBox="1"/>
          <p:nvPr/>
        </p:nvSpPr>
        <p:spPr>
          <a:xfrm>
            <a:off x="6051369" y="2821737"/>
            <a:ext cx="421334" cy="369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19A17C-B3B9-E3FA-1BD3-E16B2FA47549}"/>
              </a:ext>
            </a:extLst>
          </p:cNvPr>
          <p:cNvSpPr txBox="1"/>
          <p:nvPr/>
        </p:nvSpPr>
        <p:spPr>
          <a:xfrm>
            <a:off x="7696404" y="4447843"/>
            <a:ext cx="421334" cy="369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3D9DB7-5043-40F4-14AC-B313C1181DC8}"/>
              </a:ext>
            </a:extLst>
          </p:cNvPr>
          <p:cNvSpPr txBox="1"/>
          <p:nvPr/>
        </p:nvSpPr>
        <p:spPr>
          <a:xfrm>
            <a:off x="5115576" y="5195444"/>
            <a:ext cx="421334" cy="369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F2</a:t>
            </a:r>
          </a:p>
        </p:txBody>
      </p:sp>
    </p:spTree>
    <p:extLst>
      <p:ext uri="{BB962C8B-B14F-4D97-AF65-F5344CB8AC3E}">
        <p14:creationId xmlns:p14="http://schemas.microsoft.com/office/powerpoint/2010/main" val="135667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1AD9F-F79D-A14B-4A59-1BC06442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85" y="683446"/>
            <a:ext cx="7772400" cy="685070"/>
          </a:xfrm>
        </p:spPr>
        <p:txBody>
          <a:bodyPr/>
          <a:lstStyle/>
          <a:p>
            <a:r>
              <a:rPr lang="en-US" dirty="0"/>
              <a:t>Experimental Materials &amp; Specifications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4515CB-E507-7B35-A8F2-D95F3B48D2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-185575" y="1668933"/>
            <a:ext cx="5889659" cy="4513827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Power Supply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at 300 RPM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Air Supply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Varying from 0-55 PSI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Angle of Attack of 8° and 10°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5 trials conducted for each PSI level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Example: 5 trials conducted for 15 PSI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Initial Blade 1 position of ѱ=90° or perpendicular to the wooden protective board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In other words, position Blade 1 begins at start of the experiments</a:t>
            </a:r>
          </a:p>
          <a:p>
            <a:pPr marL="914400" lvl="2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3AFB3-7805-E61F-597D-172DB620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F823CB-7A5C-5672-8E08-A5A1584213A9}"/>
              </a:ext>
            </a:extLst>
          </p:cNvPr>
          <p:cNvSpPr/>
          <p:nvPr/>
        </p:nvSpPr>
        <p:spPr>
          <a:xfrm>
            <a:off x="5889659" y="1497068"/>
            <a:ext cx="3006262" cy="2956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Wooden Protective Board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B013179-ACDC-395D-9EA2-318DDD6203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55" y="1929463"/>
            <a:ext cx="2883195" cy="2883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24">
                <a:extLst>
                  <a:ext uri="{FF2B5EF4-FFF2-40B4-BE49-F238E27FC236}">
                    <a16:creationId xmlns:a16="http://schemas.microsoft.com/office/drawing/2014/main" id="{40FD9A55-7BB4-57AB-EF47-859310B6B13A}"/>
                  </a:ext>
                </a:extLst>
              </p:cNvPr>
              <p:cNvSpPr txBox="1"/>
              <p:nvPr/>
            </p:nvSpPr>
            <p:spPr>
              <a:xfrm>
                <a:off x="6915648" y="1844653"/>
                <a:ext cx="831215" cy="3911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𝜓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90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400" i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Text Box 24">
                <a:extLst>
                  <a:ext uri="{FF2B5EF4-FFF2-40B4-BE49-F238E27FC236}">
                    <a16:creationId xmlns:a16="http://schemas.microsoft.com/office/drawing/2014/main" id="{40FD9A55-7BB4-57AB-EF47-859310B6B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48" y="1844653"/>
                <a:ext cx="831215" cy="3911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24">
                <a:extLst>
                  <a:ext uri="{FF2B5EF4-FFF2-40B4-BE49-F238E27FC236}">
                    <a16:creationId xmlns:a16="http://schemas.microsoft.com/office/drawing/2014/main" id="{84A3CDCA-D6E1-2F92-B6E6-7BB4000D2B57}"/>
                  </a:ext>
                </a:extLst>
              </p:cNvPr>
              <p:cNvSpPr txBox="1"/>
              <p:nvPr/>
            </p:nvSpPr>
            <p:spPr>
              <a:xfrm>
                <a:off x="8312785" y="3233420"/>
                <a:ext cx="831215" cy="3911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𝜓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0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 Box 24">
                <a:extLst>
                  <a:ext uri="{FF2B5EF4-FFF2-40B4-BE49-F238E27FC236}">
                    <a16:creationId xmlns:a16="http://schemas.microsoft.com/office/drawing/2014/main" id="{84A3CDCA-D6E1-2F92-B6E6-7BB4000D2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785" y="3233420"/>
                <a:ext cx="831215" cy="3911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24">
                <a:extLst>
                  <a:ext uri="{FF2B5EF4-FFF2-40B4-BE49-F238E27FC236}">
                    <a16:creationId xmlns:a16="http://schemas.microsoft.com/office/drawing/2014/main" id="{7592F4B8-8F9F-14BE-A60C-CB075602D375}"/>
                  </a:ext>
                </a:extLst>
              </p:cNvPr>
              <p:cNvSpPr txBox="1"/>
              <p:nvPr/>
            </p:nvSpPr>
            <p:spPr>
              <a:xfrm>
                <a:off x="6915648" y="4753837"/>
                <a:ext cx="831215" cy="3911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𝜓</m:t>
                      </m:r>
                      <m:r>
                        <a:rPr lang="en-US" sz="1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27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0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400" i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Text Box 24">
                <a:extLst>
                  <a:ext uri="{FF2B5EF4-FFF2-40B4-BE49-F238E27FC236}">
                    <a16:creationId xmlns:a16="http://schemas.microsoft.com/office/drawing/2014/main" id="{7592F4B8-8F9F-14BE-A60C-CB075602D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5648" y="4753837"/>
                <a:ext cx="831215" cy="391160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24">
                <a:extLst>
                  <a:ext uri="{FF2B5EF4-FFF2-40B4-BE49-F238E27FC236}">
                    <a16:creationId xmlns:a16="http://schemas.microsoft.com/office/drawing/2014/main" id="{355D9414-41CE-4590-BA96-7D5E217A6A17}"/>
                  </a:ext>
                </a:extLst>
              </p:cNvPr>
              <p:cNvSpPr txBox="1"/>
              <p:nvPr/>
            </p:nvSpPr>
            <p:spPr>
              <a:xfrm>
                <a:off x="5295015" y="3175481"/>
                <a:ext cx="1010252" cy="3911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𝜓</m:t>
                      </m:r>
                      <m:r>
                        <a:rPr lang="en-US" sz="1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18</m:t>
                          </m:r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0</m:t>
                          </m:r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1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 Box 24">
                <a:extLst>
                  <a:ext uri="{FF2B5EF4-FFF2-40B4-BE49-F238E27FC236}">
                    <a16:creationId xmlns:a16="http://schemas.microsoft.com/office/drawing/2014/main" id="{355D9414-41CE-4590-BA96-7D5E217A6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015" y="3175481"/>
                <a:ext cx="1010252" cy="3911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4">
                <a:extLst>
                  <a:ext uri="{FF2B5EF4-FFF2-40B4-BE49-F238E27FC236}">
                    <a16:creationId xmlns:a16="http://schemas.microsoft.com/office/drawing/2014/main" id="{EE5E2621-772C-0E7F-B7B1-8EF916603110}"/>
                  </a:ext>
                </a:extLst>
              </p:cNvPr>
              <p:cNvSpPr txBox="1"/>
              <p:nvPr/>
            </p:nvSpPr>
            <p:spPr>
              <a:xfrm>
                <a:off x="6500040" y="3541206"/>
                <a:ext cx="719467" cy="34533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𝐵𝑙𝑎𝑑𝑒</m:t>
                      </m:r>
                      <m:r>
                        <a:rPr lang="en-US" sz="14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2</m:t>
                      </m:r>
                    </m:oMath>
                  </m:oMathPara>
                </a14:m>
                <a:endParaRPr lang="en-US" sz="1400" i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Text Box 24">
                <a:extLst>
                  <a:ext uri="{FF2B5EF4-FFF2-40B4-BE49-F238E27FC236}">
                    <a16:creationId xmlns:a16="http://schemas.microsoft.com/office/drawing/2014/main" id="{EE5E2621-772C-0E7F-B7B1-8EF916603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040" y="3541206"/>
                <a:ext cx="719467" cy="345334"/>
              </a:xfrm>
              <a:prstGeom prst="rect">
                <a:avLst/>
              </a:prstGeom>
              <a:blipFill>
                <a:blip r:embed="rId7"/>
                <a:stretch>
                  <a:fillRect r="-5172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24">
                <a:extLst>
                  <a:ext uri="{FF2B5EF4-FFF2-40B4-BE49-F238E27FC236}">
                    <a16:creationId xmlns:a16="http://schemas.microsoft.com/office/drawing/2014/main" id="{1CC79B66-1560-D5E2-2BF0-5A69676DBD63}"/>
                  </a:ext>
                </a:extLst>
              </p:cNvPr>
              <p:cNvSpPr txBox="1"/>
              <p:nvPr/>
            </p:nvSpPr>
            <p:spPr>
              <a:xfrm>
                <a:off x="7481571" y="2639327"/>
                <a:ext cx="631072" cy="30983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𝐵𝑙𝑎𝑑𝑒</m:t>
                      </m:r>
                      <m:r>
                        <a:rPr lang="en-US" sz="14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1</m:t>
                      </m:r>
                    </m:oMath>
                  </m:oMathPara>
                </a14:m>
                <a:endParaRPr lang="en-US" sz="1400" i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 Box 24">
                <a:extLst>
                  <a:ext uri="{FF2B5EF4-FFF2-40B4-BE49-F238E27FC236}">
                    <a16:creationId xmlns:a16="http://schemas.microsoft.com/office/drawing/2014/main" id="{1CC79B66-1560-D5E2-2BF0-5A69676DB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571" y="2639327"/>
                <a:ext cx="631072" cy="309834"/>
              </a:xfrm>
              <a:prstGeom prst="rect">
                <a:avLst/>
              </a:prstGeom>
              <a:blipFill>
                <a:blip r:embed="rId8"/>
                <a:stretch>
                  <a:fillRect r="-19608" b="-7692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c 13">
            <a:extLst>
              <a:ext uri="{FF2B5EF4-FFF2-40B4-BE49-F238E27FC236}">
                <a16:creationId xmlns:a16="http://schemas.microsoft.com/office/drawing/2014/main" id="{DB93DF7D-9BED-EA00-10E8-7667FF2B4471}"/>
              </a:ext>
            </a:extLst>
          </p:cNvPr>
          <p:cNvSpPr/>
          <p:nvPr/>
        </p:nvSpPr>
        <p:spPr>
          <a:xfrm>
            <a:off x="5489144" y="2235813"/>
            <a:ext cx="3404235" cy="3286760"/>
          </a:xfrm>
          <a:prstGeom prst="arc">
            <a:avLst>
              <a:gd name="adj1" fmla="val 16200000"/>
              <a:gd name="adj2" fmla="val 18528498"/>
            </a:avLst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3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813" y="627530"/>
            <a:ext cx="7772400" cy="685070"/>
          </a:xfrm>
        </p:spPr>
        <p:txBody>
          <a:bodyPr/>
          <a:lstStyle/>
          <a:p>
            <a:r>
              <a:rPr lang="en-US" dirty="0"/>
              <a:t>Experimental Procedure &amp; Setup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5EC910-44AF-2CF1-0BCB-CAE9C560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412128-4EBE-8042-0C4E-B9A32FFF0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42" y="714815"/>
            <a:ext cx="8463516" cy="58439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E649CD-1E8B-2DDE-6AF8-7A764116770C}"/>
              </a:ext>
            </a:extLst>
          </p:cNvPr>
          <p:cNvSpPr txBox="1"/>
          <p:nvPr/>
        </p:nvSpPr>
        <p:spPr>
          <a:xfrm>
            <a:off x="1448375" y="3750996"/>
            <a:ext cx="19646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Wooden Protective Board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668C7-219F-1F4F-FBDD-7C70A388B86F}"/>
              </a:ext>
            </a:extLst>
          </p:cNvPr>
          <p:cNvSpPr txBox="1"/>
          <p:nvPr/>
        </p:nvSpPr>
        <p:spPr>
          <a:xfrm>
            <a:off x="3971835" y="1982866"/>
            <a:ext cx="13778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Air Supply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7BFD4-6AD7-886A-E94B-32B45749B45A}"/>
              </a:ext>
            </a:extLst>
          </p:cNvPr>
          <p:cNvSpPr txBox="1"/>
          <p:nvPr/>
        </p:nvSpPr>
        <p:spPr>
          <a:xfrm>
            <a:off x="3002955" y="4875134"/>
            <a:ext cx="13778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 Supply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CEB79-59B0-2476-43AC-1B823D7B5C22}"/>
              </a:ext>
            </a:extLst>
          </p:cNvPr>
          <p:cNvSpPr txBox="1"/>
          <p:nvPr/>
        </p:nvSpPr>
        <p:spPr>
          <a:xfrm>
            <a:off x="6286190" y="2924917"/>
            <a:ext cx="13479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Lab Computer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E66941-FBFE-5C9B-8E0C-A2EFDD067237}"/>
              </a:ext>
            </a:extLst>
          </p:cNvPr>
          <p:cNvSpPr/>
          <p:nvPr/>
        </p:nvSpPr>
        <p:spPr>
          <a:xfrm>
            <a:off x="4103812" y="2410397"/>
            <a:ext cx="1012797" cy="885696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1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F90F2-BB01-CB3E-8B84-723988A0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2B024A-0A47-86D1-FE70-EDF65D5B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65348"/>
            <a:ext cx="7772400" cy="685070"/>
          </a:xfrm>
        </p:spPr>
        <p:txBody>
          <a:bodyPr/>
          <a:lstStyle/>
          <a:p>
            <a:r>
              <a:rPr lang="en-US" dirty="0"/>
              <a:t>Comparisons Between Force Data for 8° and 10°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05EDD9D-5418-9C61-2A36-364D20C9A4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360782"/>
              </p:ext>
            </p:extLst>
          </p:nvPr>
        </p:nvGraphicFramePr>
        <p:xfrm>
          <a:off x="201150" y="1350418"/>
          <a:ext cx="45593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17BF6E7-CE0D-90C9-BAFD-2FC8A92501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708904"/>
              </p:ext>
            </p:extLst>
          </p:nvPr>
        </p:nvGraphicFramePr>
        <p:xfrm>
          <a:off x="4561013" y="1280895"/>
          <a:ext cx="45593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8DC93A3-68D8-CC06-5F6E-BC9767B7FA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523862"/>
              </p:ext>
            </p:extLst>
          </p:nvPr>
        </p:nvGraphicFramePr>
        <p:xfrm>
          <a:off x="2480800" y="3815524"/>
          <a:ext cx="45593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30650871"/>
      </p:ext>
    </p:extLst>
  </p:cSld>
  <p:clrMapOvr>
    <a:masterClrMapping/>
  </p:clrMapOvr>
</p:sld>
</file>

<file path=ppt/theme/theme1.xml><?xml version="1.0" encoding="utf-8"?>
<a:theme xmlns:a="http://schemas.openxmlformats.org/drawingml/2006/main" name="engr2015_tmplt_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67848D78-20E6-4017-A7E5-980FF002E2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db2308-d939-430a-b691-238a8dea59b6"/>
    <ds:schemaRef ds:uri="5b8b13da-f81b-454a-95eb-607e33c0c5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007128-8DFC-4A6A-A058-0A575CF3DE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E1B760-A5DD-4771-B57C-285C786BEEAF}">
  <ds:schemaRefs>
    <ds:schemaRef ds:uri="00afdb29-29be-48f0-9f96-027e5d8e9508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742f0cdd-86b6-49f5-a39e-b858f51bc7ac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18db2308-d939-430a-b691-238a8dea59b6"/>
    <ds:schemaRef ds:uri="5b8b13da-f81b-454a-95eb-607e33c0c50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Sample Engineering Presentation</Template>
  <TotalTime>9517</TotalTime>
  <Words>844</Words>
  <Application>Microsoft Office PowerPoint</Application>
  <PresentationFormat>On-screen Show (4:3)</PresentationFormat>
  <Paragraphs>134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Arial</vt:lpstr>
      <vt:lpstr>Calibri</vt:lpstr>
      <vt:lpstr>Cambria Math</vt:lpstr>
      <vt:lpstr>Open Sans</vt:lpstr>
      <vt:lpstr>Syncopate</vt:lpstr>
      <vt:lpstr>Times New Roman</vt:lpstr>
      <vt:lpstr>Verdana</vt:lpstr>
      <vt:lpstr>Wingdings</vt:lpstr>
      <vt:lpstr>engr2015_tmplt_standard</vt:lpstr>
      <vt:lpstr>Enhancing Mars Helicopter Performance with Tethered Flight and Active Flow Controls  </vt:lpstr>
      <vt:lpstr>Background -  The Ingenuity Mars Helicopter (IMH)</vt:lpstr>
      <vt:lpstr>Research Objective</vt:lpstr>
      <vt:lpstr>The Experimental Setup</vt:lpstr>
      <vt:lpstr>The Blades – In Detail</vt:lpstr>
      <vt:lpstr>The Balance – Up Close</vt:lpstr>
      <vt:lpstr>Experimental Materials &amp; Specifications</vt:lpstr>
      <vt:lpstr>Experimental Procedure &amp; Setup</vt:lpstr>
      <vt:lpstr>Comparisons Between Force Data for 8° and 10°</vt:lpstr>
      <vt:lpstr>Observations</vt:lpstr>
      <vt:lpstr>Comparisons Between Moment Data for 8° and 10°</vt:lpstr>
      <vt:lpstr>Observations</vt:lpstr>
      <vt:lpstr>Conclusions</vt:lpstr>
      <vt:lpstr>Future Research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Mars Helicopter Performance with Tethered Flight and Active Flow Controls  </dc:title>
  <dc:creator>Garnett, Jasmine Vanessa - (jvgarnett)</dc:creator>
  <cp:lastModifiedBy>Coe, Michelle A - (macoe)</cp:lastModifiedBy>
  <cp:revision>7</cp:revision>
  <dcterms:created xsi:type="dcterms:W3CDTF">2025-03-25T22:09:54Z</dcterms:created>
  <dcterms:modified xsi:type="dcterms:W3CDTF">2025-04-17T17:00:04Z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  <property fmtid="{D5CDD505-2E9C-101B-9397-08002B2CF9AE}" pid="3" name="MediaServiceImageTags">
    <vt:lpwstr/>
  </property>
</Properties>
</file>